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2" r:id="rId12"/>
    <p:sldId id="291" r:id="rId13"/>
    <p:sldId id="293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1" autoAdjust="0"/>
  </p:normalViewPr>
  <p:slideViewPr>
    <p:cSldViewPr>
      <p:cViewPr varScale="1">
        <p:scale>
          <a:sx n="101" d="100"/>
          <a:sy n="101" d="100"/>
        </p:scale>
        <p:origin x="-2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4B337C-7523-4C6D-9A3A-47AC7725D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5872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8678E92-FF95-4D42-A357-6E1098EEC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1844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DF8823-C4AE-46E3-BB70-B0AAF3202FBA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4E79F41-D22D-4D6F-84B5-7D9742B7DDDA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90D1004-F792-40CC-ACEB-5374DB8268C6}" type="slidenum">
              <a:rPr lang="en-US" sz="1200" smtClean="0"/>
              <a:pPr eaLnBrk="1" hangingPunct="1"/>
              <a:t>11</a:t>
            </a:fld>
            <a:endParaRPr lang="en-US" sz="120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34C32E7-C9A2-4ED6-9E3D-13AF39D78264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F6D7C8D-749D-459A-B320-41AEB1B69086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CF5FDD3-1B94-4EC3-86BE-B1A95C0DDCD8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560F616-C58A-49D7-8F3D-F8C05F7563B3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A7904B2-8383-4C4B-BAEA-10A02135A56F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EC1677-DC16-44A7-9489-0B76E9AA0FED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828C5F-EFA5-4C72-BDF9-A51DB701B52D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88BB55C-FA21-4AC5-9046-E0DDB4388502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11687EE-327D-4835-BB38-0CEA390C182E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8D60BBA-4848-4B63-B52A-69D3FF7CDEE5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0"/>
            <a:ext cx="8534400" cy="762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838200"/>
            <a:ext cx="8534400" cy="533400"/>
          </a:xfrm>
        </p:spPr>
        <p:txBody>
          <a:bodyPr/>
          <a:lstStyle>
            <a:lvl1pPr marL="0" indent="0" algn="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228600" y="6248400"/>
            <a:ext cx="1447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981200" y="6248400"/>
            <a:ext cx="3352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391400" y="6248400"/>
            <a:ext cx="1524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pPr>
              <a:defRPr/>
            </a:pPr>
            <a:fld id="{BCFDA41F-B326-41F3-A342-EE63D6F02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3490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385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066800"/>
            <a:ext cx="20955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066800"/>
            <a:ext cx="61341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669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054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5812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057400"/>
            <a:ext cx="4114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14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976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4793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718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6795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415154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93503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066800"/>
            <a:ext cx="838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057400"/>
            <a:ext cx="838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Weather Forecasting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Methods &amp; Types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Forecasting Types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Forecast Type is different from method. </a:t>
            </a:r>
          </a:p>
          <a:p>
            <a:pPr lvl="1" eaLnBrk="1" hangingPunct="1"/>
            <a:r>
              <a:rPr lang="en-US" smtClean="0"/>
              <a:t>Same method could lead to 3 types of forecast</a:t>
            </a:r>
          </a:p>
          <a:p>
            <a:pPr lvl="1" eaLnBrk="1" hangingPunct="1"/>
            <a:r>
              <a:rPr lang="en-US" smtClean="0"/>
              <a:t>Which type you use depends on what kind of information is needed…</a:t>
            </a:r>
          </a:p>
          <a:p>
            <a:pPr lvl="2" eaLnBrk="1" hangingPunct="1"/>
            <a:r>
              <a:rPr lang="en-US" smtClean="0"/>
              <a:t>Who is going to use the information?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Forecasting Types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610600" cy="457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Quantitative</a:t>
            </a:r>
          </a:p>
          <a:p>
            <a:pPr lvl="1" eaLnBrk="1" hangingPunct="1"/>
            <a:r>
              <a:rPr lang="en-US" dirty="0" smtClean="0"/>
              <a:t>e.g. 2” of rain will fall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Qualitative </a:t>
            </a:r>
          </a:p>
          <a:p>
            <a:pPr lvl="1" eaLnBrk="1" hangingPunct="1"/>
            <a:r>
              <a:rPr lang="en-US" dirty="0" smtClean="0"/>
              <a:t>e.g. Partly cloudy, some rain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Probability</a:t>
            </a:r>
          </a:p>
          <a:p>
            <a:pPr lvl="1" eaLnBrk="1" hangingPunct="1"/>
            <a:r>
              <a:rPr lang="en-US" dirty="0" smtClean="0"/>
              <a:t>e.g. Probability of Precipitation [</a:t>
            </a:r>
            <a:r>
              <a:rPr lang="en-US" dirty="0" err="1" smtClean="0"/>
              <a:t>PoP</a:t>
            </a:r>
            <a:r>
              <a:rPr lang="en-US" dirty="0" smtClean="0"/>
              <a:t>] is 75%</a:t>
            </a:r>
          </a:p>
          <a:p>
            <a:pPr lvl="2" eaLnBrk="1" hangingPunct="1"/>
            <a:r>
              <a:rPr lang="en-US" dirty="0" smtClean="0"/>
              <a:t>means that for a random location within a defined area there is a 3 in 4 chance that precipitation will fall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Forecasting Range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Short-Range</a:t>
            </a:r>
          </a:p>
          <a:p>
            <a:pPr lvl="1" eaLnBrk="1" hangingPunct="1"/>
            <a:r>
              <a:rPr lang="en-US" smtClean="0"/>
              <a:t>Anything less than 72 hrs.</a:t>
            </a:r>
          </a:p>
          <a:p>
            <a:pPr lvl="2" eaLnBrk="1" hangingPunct="1"/>
            <a:r>
              <a:rPr lang="en-US" smtClean="0"/>
              <a:t>Accuracy is likely to be great. True Forecasts!</a:t>
            </a:r>
          </a:p>
          <a:p>
            <a:pPr eaLnBrk="1" hangingPunct="1"/>
            <a:r>
              <a:rPr lang="en-US" smtClean="0"/>
              <a:t>Medium-Range</a:t>
            </a:r>
          </a:p>
          <a:p>
            <a:pPr lvl="1" eaLnBrk="1" hangingPunct="1"/>
            <a:r>
              <a:rPr lang="en-US" smtClean="0"/>
              <a:t>Anywhere from 4 – 15 days</a:t>
            </a:r>
          </a:p>
          <a:p>
            <a:pPr lvl="2" eaLnBrk="1" hangingPunct="1"/>
            <a:r>
              <a:rPr lang="en-US" smtClean="0"/>
              <a:t>Anything beyond 5 days should really be described as an ‘Outlook’ rather than a forecast. </a:t>
            </a:r>
          </a:p>
          <a:p>
            <a:pPr lvl="3" eaLnBrk="1" hangingPunct="1"/>
            <a:r>
              <a:rPr lang="en-US" smtClean="0"/>
              <a:t>The Chaotic nature of the atmosphere makes accurate predictions too difficult beyond this time frame.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Forecasting Range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Long-Range</a:t>
            </a:r>
          </a:p>
          <a:p>
            <a:pPr lvl="1" eaLnBrk="1" hangingPunct="1"/>
            <a:r>
              <a:rPr lang="en-US" smtClean="0"/>
              <a:t>Anything greater than above</a:t>
            </a:r>
          </a:p>
          <a:p>
            <a:pPr lvl="2" eaLnBrk="1" hangingPunct="1"/>
            <a:r>
              <a:rPr lang="en-US" smtClean="0"/>
              <a:t>Attempt to provide AVERAGE weather for periods of time such as seasons </a:t>
            </a:r>
          </a:p>
          <a:p>
            <a:pPr lvl="2" eaLnBrk="1" hangingPunct="1"/>
            <a:r>
              <a:rPr lang="en-US" smtClean="0"/>
              <a:t>Use Climatological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Weather Forecasting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Is It So Difficult?</a:t>
            </a:r>
          </a:p>
          <a:p>
            <a:pPr eaLnBrk="1" hangingPunct="1"/>
            <a:r>
              <a:rPr lang="en-US" smtClean="0"/>
              <a:t>Methods Of Forecasting</a:t>
            </a:r>
          </a:p>
          <a:p>
            <a:pPr eaLnBrk="1" hangingPunct="1"/>
            <a:r>
              <a:rPr lang="en-US" smtClean="0"/>
              <a:t>Forecast Types</a:t>
            </a:r>
          </a:p>
          <a:p>
            <a:pPr eaLnBrk="1" hangingPunct="1"/>
            <a:r>
              <a:rPr lang="en-US" smtClean="0"/>
              <a:t>Forecast Range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Difficult Because…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Many bemoan the accuracy of weather forecasts.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However, the fact that forecasts are so frequently accurate is a testament to modern Meteorology and technology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To achieve an accurate forecast: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 state of the atmosphere must first be accurately observed and then analyzed to predict how each process will evolve and interact over time!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Recall everything that you have learned about the extremely complex EAS this semester,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These processes can be difficult to predict on their own.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They become all the more so when you have to account for them in combination!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Forecasting Methods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Forecast Types are largely determined by:</a:t>
            </a:r>
          </a:p>
          <a:p>
            <a:pPr lvl="1" eaLnBrk="1" hangingPunct="1"/>
            <a:r>
              <a:rPr lang="en-US" smtClean="0"/>
              <a:t>The type of information desired</a:t>
            </a:r>
          </a:p>
          <a:p>
            <a:pPr lvl="1" eaLnBrk="1" hangingPunct="1"/>
            <a:r>
              <a:rPr lang="en-US" smtClean="0"/>
              <a:t>The length of the forecast (a day/week/year)</a:t>
            </a:r>
          </a:p>
          <a:p>
            <a:pPr lvl="1" eaLnBrk="1" hangingPunct="1"/>
            <a:r>
              <a:rPr lang="en-US" smtClean="0"/>
              <a:t>What is known about the present state of the atmosphere.</a:t>
            </a:r>
          </a:p>
          <a:p>
            <a:pPr eaLnBrk="1" hangingPunct="1"/>
            <a:r>
              <a:rPr lang="en-US" smtClean="0"/>
              <a:t>There are 4 general methods…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Forecasting Methods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</a:rPr>
              <a:t>Climatological</a:t>
            </a:r>
            <a:r>
              <a:rPr lang="en-US" dirty="0" smtClean="0"/>
              <a:t> Forecasts</a:t>
            </a:r>
          </a:p>
          <a:p>
            <a:pPr lvl="1" eaLnBrk="1" hangingPunct="1"/>
            <a:r>
              <a:rPr lang="en-US" dirty="0" smtClean="0"/>
              <a:t>Can be made without any knowledge of the PRESENT state of the atmosphere.</a:t>
            </a:r>
          </a:p>
          <a:p>
            <a:pPr lvl="1" eaLnBrk="1" hangingPunct="1"/>
            <a:r>
              <a:rPr lang="en-US" dirty="0" smtClean="0"/>
              <a:t>Instead LONG-TERM AVERAGE DATA is relied upon.</a:t>
            </a:r>
          </a:p>
          <a:p>
            <a:pPr lvl="1" eaLnBrk="1" hangingPunct="1"/>
            <a:r>
              <a:rPr lang="en-US" dirty="0" smtClean="0"/>
              <a:t>For example:</a:t>
            </a:r>
          </a:p>
          <a:p>
            <a:pPr lvl="2" eaLnBrk="1" hangingPunct="1"/>
            <a:r>
              <a:rPr lang="en-US" dirty="0" smtClean="0"/>
              <a:t>In southern Florida, on August 18</a:t>
            </a:r>
            <a:r>
              <a:rPr lang="en-US" baseline="30000" dirty="0" smtClean="0"/>
              <a:t>th</a:t>
            </a:r>
            <a:r>
              <a:rPr lang="en-US" dirty="0" smtClean="0"/>
              <a:t>, highs will reach 92 °F, it will become overcast in the afternoon with heavy thunderstorms starting around 3pm, clearing into evening. Humidity will remain high.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Forecasting Methods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Climatological Forecasts (Cont.)</a:t>
            </a:r>
          </a:p>
          <a:p>
            <a:pPr lvl="1" eaLnBrk="1" hangingPunct="1"/>
            <a:r>
              <a:rPr lang="en-US" smtClean="0"/>
              <a:t>The forecast has an excellent probability of proving true. This is because the variability southern Florida’s climate is very low.</a:t>
            </a:r>
          </a:p>
          <a:p>
            <a:pPr lvl="1" eaLnBrk="1" hangingPunct="1"/>
            <a:r>
              <a:rPr lang="en-US" smtClean="0"/>
              <a:t>This is not as true of other locations (Scotland, Chicago, etc.) and Seasons.</a:t>
            </a:r>
          </a:p>
          <a:p>
            <a:pPr lvl="1" eaLnBrk="1" hangingPunct="1"/>
            <a:r>
              <a:rPr lang="en-US" smtClean="0"/>
              <a:t>These types of forecasts require very little skill on the part of the user.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Forecasting Methods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4572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Persistence</a:t>
            </a:r>
            <a:r>
              <a:rPr lang="en-US" sz="2800" dirty="0" smtClean="0"/>
              <a:t> Forecasts</a:t>
            </a:r>
          </a:p>
          <a:p>
            <a:pPr lvl="1" eaLnBrk="1" hangingPunct="1"/>
            <a:r>
              <a:rPr lang="en-US" sz="2400" dirty="0" smtClean="0"/>
              <a:t>Relies completely upon present conditions without reference to climatology.</a:t>
            </a:r>
          </a:p>
          <a:p>
            <a:pPr lvl="1" eaLnBrk="1" hangingPunct="1"/>
            <a:r>
              <a:rPr lang="en-US" sz="2400" dirty="0" smtClean="0"/>
              <a:t>In its most basic form, a prediction is made that current conditions will simply continue.</a:t>
            </a:r>
          </a:p>
          <a:p>
            <a:pPr lvl="2" eaLnBrk="1" hangingPunct="1"/>
            <a:r>
              <a:rPr lang="en-US" sz="2000" dirty="0" smtClean="0"/>
              <a:t>e.g. Today is fair and breezy. Tomorrow will be fair and breezy.</a:t>
            </a:r>
          </a:p>
          <a:p>
            <a:pPr lvl="1" eaLnBrk="1" hangingPunct="1"/>
            <a:r>
              <a:rPr lang="en-US" sz="2400" dirty="0" smtClean="0"/>
              <a:t>They can also predict the continuation of a trend:</a:t>
            </a:r>
          </a:p>
          <a:p>
            <a:pPr lvl="2" eaLnBrk="1" hangingPunct="1"/>
            <a:r>
              <a:rPr lang="en-US" sz="2000" dirty="0" smtClean="0"/>
              <a:t>Pressure will continue to rise, thus the weather will be fair.</a:t>
            </a:r>
          </a:p>
          <a:p>
            <a:pPr lvl="2" eaLnBrk="1" hangingPunct="1"/>
            <a:r>
              <a:rPr lang="en-US" sz="2000" dirty="0" smtClean="0"/>
              <a:t>A Mid-Lat Cyclone is moving east, thus it will rain tomorrow.</a:t>
            </a:r>
          </a:p>
        </p:txBody>
      </p:sp>
      <p:sp>
        <p:nvSpPr>
          <p:cNvPr id="4" name="Rectangle 3"/>
          <p:cNvSpPr/>
          <p:nvPr/>
        </p:nvSpPr>
        <p:spPr>
          <a:xfrm>
            <a:off x="2362200" y="5867400"/>
            <a:ext cx="4468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http://www.hulu.com/watch/43206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Forecasting Methods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Analog</a:t>
            </a:r>
            <a:r>
              <a:rPr lang="en-US" dirty="0" smtClean="0"/>
              <a:t> Forecasts</a:t>
            </a:r>
          </a:p>
          <a:p>
            <a:pPr lvl="1" eaLnBrk="1" hangingPunct="1"/>
            <a:r>
              <a:rPr lang="en-US" dirty="0" smtClean="0"/>
              <a:t>Present weather patterns are analogized with similar patterns of the past</a:t>
            </a:r>
          </a:p>
          <a:p>
            <a:pPr lvl="2" eaLnBrk="1" hangingPunct="1"/>
            <a:r>
              <a:rPr lang="en-US" dirty="0" smtClean="0"/>
              <a:t>Assumes that what has happened before will happen again</a:t>
            </a:r>
          </a:p>
          <a:p>
            <a:pPr lvl="2" eaLnBrk="1" hangingPunct="1"/>
            <a:r>
              <a:rPr lang="en-US" dirty="0" smtClean="0"/>
              <a:t>Requires the application of various “Rules of Thumb”</a:t>
            </a:r>
          </a:p>
          <a:p>
            <a:pPr lvl="1" eaLnBrk="1" hangingPunct="1"/>
            <a:r>
              <a:rPr lang="en-US" dirty="0" smtClean="0"/>
              <a:t>Some will be based upon the Meteorologist’s expertise, others will be based upon probability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Forecasting Methods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Numerical</a:t>
            </a:r>
            <a:r>
              <a:rPr lang="en-US" dirty="0" smtClean="0"/>
              <a:t> Forecasts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Dominate modern Meteorology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Utilize ‘supercomputers’ to create models of the atmosphere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These generate 3-D imagery of atmosphere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It is the Meteorologist’s job to: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Ensure that the data that the computer is crunching does not contain errors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If necessary, slightly modify the computer model to reflect his/her experiences.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atural wonders design template">
  <a:themeElements>
    <a:clrScheme name="Natural wonders design template 13">
      <a:dk1>
        <a:srgbClr val="003366"/>
      </a:dk1>
      <a:lt1>
        <a:srgbClr val="336699"/>
      </a:lt1>
      <a:dk2>
        <a:srgbClr val="000099"/>
      </a:dk2>
      <a:lt2>
        <a:srgbClr val="0066CC"/>
      </a:lt2>
      <a:accent1>
        <a:srgbClr val="CCECFF"/>
      </a:accent1>
      <a:accent2>
        <a:srgbClr val="009600"/>
      </a:accent2>
      <a:accent3>
        <a:srgbClr val="AAAACA"/>
      </a:accent3>
      <a:accent4>
        <a:srgbClr val="2A5682"/>
      </a:accent4>
      <a:accent5>
        <a:srgbClr val="E2F4FF"/>
      </a:accent5>
      <a:accent6>
        <a:srgbClr val="008700"/>
      </a:accent6>
      <a:hlink>
        <a:srgbClr val="8DD64A"/>
      </a:hlink>
      <a:folHlink>
        <a:srgbClr val="AC9C00"/>
      </a:folHlink>
    </a:clrScheme>
    <a:fontScheme name="Natural wonders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atural wonder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al wonders design template 2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al wonders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al wonders design template 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CE852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F2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al wonders design template 5">
        <a:dk1>
          <a:srgbClr val="5C1F00"/>
        </a:dk1>
        <a:lt1>
          <a:srgbClr val="663300"/>
        </a:lt1>
        <a:dk2>
          <a:srgbClr val="800000"/>
        </a:dk2>
        <a:lt2>
          <a:srgbClr val="993300"/>
        </a:lt2>
        <a:accent1>
          <a:srgbClr val="E15C2D"/>
        </a:accent1>
        <a:accent2>
          <a:srgbClr val="BE7960"/>
        </a:accent2>
        <a:accent3>
          <a:srgbClr val="C0AAAA"/>
        </a:accent3>
        <a:accent4>
          <a:srgbClr val="562A00"/>
        </a:accent4>
        <a:accent5>
          <a:srgbClr val="EEB5AD"/>
        </a:accent5>
        <a:accent6>
          <a:srgbClr val="AC6D56"/>
        </a:accent6>
        <a:hlink>
          <a:srgbClr val="FFFF99"/>
        </a:hlink>
        <a:folHlink>
          <a:srgbClr val="68500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al wonders design template 6">
        <a:dk1>
          <a:srgbClr val="2D2015"/>
        </a:dk1>
        <a:lt1>
          <a:srgbClr val="996633"/>
        </a:lt1>
        <a:dk2>
          <a:srgbClr val="523E26"/>
        </a:dk2>
        <a:lt2>
          <a:srgbClr val="B96B1D"/>
        </a:lt2>
        <a:accent1>
          <a:srgbClr val="C0B7B0"/>
        </a:accent1>
        <a:accent2>
          <a:srgbClr val="8F5F2F"/>
        </a:accent2>
        <a:accent3>
          <a:srgbClr val="B3AFAC"/>
        </a:accent3>
        <a:accent4>
          <a:srgbClr val="82562A"/>
        </a:accent4>
        <a:accent5>
          <a:srgbClr val="DCD8D4"/>
        </a:accent5>
        <a:accent6>
          <a:srgbClr val="81552A"/>
        </a:accent6>
        <a:hlink>
          <a:srgbClr val="FCD904"/>
        </a:hlink>
        <a:folHlink>
          <a:srgbClr val="5A6C6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al wonders design template 7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EF5C2"/>
        </a:accent1>
        <a:accent2>
          <a:srgbClr val="00CCFF"/>
        </a:accent2>
        <a:accent3>
          <a:srgbClr val="FFFFE9"/>
        </a:accent3>
        <a:accent4>
          <a:srgbClr val="000000"/>
        </a:accent4>
        <a:accent5>
          <a:srgbClr val="FEF9DD"/>
        </a:accent5>
        <a:accent6>
          <a:srgbClr val="00B9E7"/>
        </a:accent6>
        <a:hlink>
          <a:srgbClr val="CC66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al wonders design template 8">
        <a:dk1>
          <a:srgbClr val="4D4D4D"/>
        </a:dk1>
        <a:lt1>
          <a:srgbClr val="008080"/>
        </a:lt1>
        <a:dk2>
          <a:srgbClr val="FF9900"/>
        </a:dk2>
        <a:lt2>
          <a:srgbClr val="005A58"/>
        </a:lt2>
        <a:accent1>
          <a:srgbClr val="589F31"/>
        </a:accent1>
        <a:accent2>
          <a:srgbClr val="0066CC"/>
        </a:accent2>
        <a:accent3>
          <a:srgbClr val="AAC0C0"/>
        </a:accent3>
        <a:accent4>
          <a:srgbClr val="404040"/>
        </a:accent4>
        <a:accent5>
          <a:srgbClr val="B4CDAD"/>
        </a:accent5>
        <a:accent6>
          <a:srgbClr val="005CB9"/>
        </a:accent6>
        <a:hlink>
          <a:srgbClr val="99CC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al wonders design template 9">
        <a:dk1>
          <a:srgbClr val="336699"/>
        </a:dk1>
        <a:lt1>
          <a:srgbClr val="800000"/>
        </a:lt1>
        <a:dk2>
          <a:srgbClr val="000000"/>
        </a:dk2>
        <a:lt2>
          <a:srgbClr val="0099CC"/>
        </a:lt2>
        <a:accent1>
          <a:srgbClr val="89C4FF"/>
        </a:accent1>
        <a:accent2>
          <a:srgbClr val="468A4B"/>
        </a:accent2>
        <a:accent3>
          <a:srgbClr val="AAAAAA"/>
        </a:accent3>
        <a:accent4>
          <a:srgbClr val="6C0000"/>
        </a:accent4>
        <a:accent5>
          <a:srgbClr val="C4DEFF"/>
        </a:accent5>
        <a:accent6>
          <a:srgbClr val="3F7D43"/>
        </a:accent6>
        <a:hlink>
          <a:srgbClr val="D3E2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al wonders design template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5D9F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FE9FB"/>
        </a:accent5>
        <a:accent6>
          <a:srgbClr val="2D2D8A"/>
        </a:accent6>
        <a:hlink>
          <a:srgbClr val="009900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al wonders design template 11">
        <a:dk1>
          <a:srgbClr val="333333"/>
        </a:dk1>
        <a:lt1>
          <a:srgbClr val="686B5D"/>
        </a:lt1>
        <a:dk2>
          <a:srgbClr val="66665A"/>
        </a:dk2>
        <a:lt2>
          <a:srgbClr val="777777"/>
        </a:lt2>
        <a:accent1>
          <a:srgbClr val="909082"/>
        </a:accent1>
        <a:accent2>
          <a:srgbClr val="33CC33"/>
        </a:accent2>
        <a:accent3>
          <a:srgbClr val="B9BAB6"/>
        </a:accent3>
        <a:accent4>
          <a:srgbClr val="2A2A2A"/>
        </a:accent4>
        <a:accent5>
          <a:srgbClr val="C6C6C1"/>
        </a:accent5>
        <a:accent6>
          <a:srgbClr val="2DB92D"/>
        </a:accent6>
        <a:hlink>
          <a:srgbClr val="FFE101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al wonders design template 12">
        <a:dk1>
          <a:srgbClr val="003366"/>
        </a:dk1>
        <a:lt1>
          <a:srgbClr val="C0C0C0"/>
        </a:lt1>
        <a:dk2>
          <a:srgbClr val="CC3300"/>
        </a:dk2>
        <a:lt2>
          <a:srgbClr val="3E3E5C"/>
        </a:lt2>
        <a:accent1>
          <a:srgbClr val="419BE5"/>
        </a:accent1>
        <a:accent2>
          <a:srgbClr val="CC3300"/>
        </a:accent2>
        <a:accent3>
          <a:srgbClr val="DCDCDC"/>
        </a:accent3>
        <a:accent4>
          <a:srgbClr val="002A56"/>
        </a:accent4>
        <a:accent5>
          <a:srgbClr val="B0CBF0"/>
        </a:accent5>
        <a:accent6>
          <a:srgbClr val="B92D00"/>
        </a:accent6>
        <a:hlink>
          <a:srgbClr val="FFCC66"/>
        </a:hlink>
        <a:folHlink>
          <a:srgbClr val="CC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al wonders design template 13">
        <a:dk1>
          <a:srgbClr val="003366"/>
        </a:dk1>
        <a:lt1>
          <a:srgbClr val="336699"/>
        </a:lt1>
        <a:dk2>
          <a:srgbClr val="000099"/>
        </a:dk2>
        <a:lt2>
          <a:srgbClr val="0066CC"/>
        </a:lt2>
        <a:accent1>
          <a:srgbClr val="CCECFF"/>
        </a:accent1>
        <a:accent2>
          <a:srgbClr val="009600"/>
        </a:accent2>
        <a:accent3>
          <a:srgbClr val="AAAACA"/>
        </a:accent3>
        <a:accent4>
          <a:srgbClr val="2A5682"/>
        </a:accent4>
        <a:accent5>
          <a:srgbClr val="E2F4FF"/>
        </a:accent5>
        <a:accent6>
          <a:srgbClr val="008700"/>
        </a:accent6>
        <a:hlink>
          <a:srgbClr val="8DD64A"/>
        </a:hlink>
        <a:folHlink>
          <a:srgbClr val="AC9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666</Words>
  <Application>Microsoft Office PowerPoint</Application>
  <PresentationFormat>On-screen Show (4:3)</PresentationFormat>
  <Paragraphs>94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Natural wonders design template</vt:lpstr>
      <vt:lpstr>Weather Forecasting</vt:lpstr>
      <vt:lpstr>Weather Forecasting</vt:lpstr>
      <vt:lpstr>Difficult Because…</vt:lpstr>
      <vt:lpstr>Forecasting Methods</vt:lpstr>
      <vt:lpstr>Forecasting Methods</vt:lpstr>
      <vt:lpstr>Forecasting Methods</vt:lpstr>
      <vt:lpstr>Forecasting Methods</vt:lpstr>
      <vt:lpstr>Forecasting Methods</vt:lpstr>
      <vt:lpstr>Forecasting Methods</vt:lpstr>
      <vt:lpstr>Forecasting Types</vt:lpstr>
      <vt:lpstr>Forecasting Types</vt:lpstr>
      <vt:lpstr>Forecasting Range</vt:lpstr>
      <vt:lpstr>Forecasting Range</vt:lpstr>
    </vt:vector>
  </TitlesOfParts>
  <Company>Florida Atlantic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Weather Forecasting</dc:title>
  <dc:creator>Michael Lott</dc:creator>
  <cp:lastModifiedBy>geo-admin</cp:lastModifiedBy>
  <cp:revision>34</cp:revision>
  <dcterms:created xsi:type="dcterms:W3CDTF">2001-11-27T00:04:18Z</dcterms:created>
  <dcterms:modified xsi:type="dcterms:W3CDTF">2014-06-11T23:31:52Z</dcterms:modified>
</cp:coreProperties>
</file>